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272" r:id="rId3"/>
    <p:sldId id="257" r:id="rId4"/>
    <p:sldId id="258" r:id="rId5"/>
    <p:sldId id="259" r:id="rId6"/>
    <p:sldId id="260" r:id="rId7"/>
    <p:sldId id="265" r:id="rId8"/>
    <p:sldId id="266" r:id="rId9"/>
    <p:sldId id="267" r:id="rId10"/>
    <p:sldId id="273" r:id="rId11"/>
    <p:sldId id="274" r:id="rId12"/>
    <p:sldId id="268" r:id="rId13"/>
    <p:sldId id="269" r:id="rId14"/>
    <p:sldId id="270" r:id="rId15"/>
    <p:sldId id="271" r:id="rId16"/>
    <p:sldId id="275" r:id="rId17"/>
    <p:sldId id="276" r:id="rId18"/>
    <p:sldId id="277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3" r:id="rId33"/>
    <p:sldId id="292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25" r:id="rId46"/>
    <p:sldId id="322" r:id="rId47"/>
    <p:sldId id="324" r:id="rId48"/>
    <p:sldId id="310" r:id="rId49"/>
    <p:sldId id="305" r:id="rId50"/>
    <p:sldId id="306" r:id="rId51"/>
    <p:sldId id="307" r:id="rId52"/>
    <p:sldId id="308" r:id="rId53"/>
    <p:sldId id="309" r:id="rId54"/>
    <p:sldId id="328" r:id="rId55"/>
    <p:sldId id="326" r:id="rId56"/>
    <p:sldId id="327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1" r:id="rId67"/>
    <p:sldId id="320" r:id="rId6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128" autoAdjust="0"/>
  </p:normalViewPr>
  <p:slideViewPr>
    <p:cSldViewPr snapToGrid="0">
      <p:cViewPr varScale="1">
        <p:scale>
          <a:sx n="68" d="100"/>
          <a:sy n="68" d="100"/>
        </p:scale>
        <p:origin x="138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FEA87C-D8FA-4943-8258-FBAB15C3E4A5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B66401-1C71-4F7B-B19A-46F97DFAC5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597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888/notebooks/Documents/01-%E7%AC%AC%E5%9B%9B%E8%AF%BE%E7%AC%AC%E4%B8%80%E5%91%A8%E7%BC%96%E7%A8%8B%E4%BD%9C%E4%B8%9A/%E7%AC%AC%E5%9B%9B%E8%AF%BE%E7%AC%AC%E4%B8%80%E5%91%A8%E7%BC%96%E7%A8%8B%E4%BD%9C%E4%B8%9A/assignment/Convolution+model+-+Step+by+Step+-+v1.ipynb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现在效果最好的是图片识别任务，使用了深度的卷积神经网络使识别精度大大提升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66401-1C71-4F7B-B19A-46F97DFAC5A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2385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其中，表示汽车中点，分别表示定位框的高和宽。以图片左上角为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(0,0)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，以右下角为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(1,1)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，这些数字均为位置或长度所在图片的比例大小。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66401-1C71-4F7B-B19A-46F97DFAC5A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259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训练集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：将有汽车的图片进行适当的剪切，剪切成整张几乎都被汽车占据的小图或者没有汽车的小图；</a:t>
            </a:r>
          </a:p>
          <a:p>
            <a:pPr latinLnBrk="1"/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训练集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：对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中的图片进行标注，有汽车的标注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，没有汽车的标注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66401-1C71-4F7B-B19A-46F97DFAC5A5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1086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首先选定一个特定大小的窗口，将窗口内的图片输入到模型中进行预测；</a:t>
            </a:r>
          </a:p>
          <a:p>
            <a:pPr latinLnBrk="1"/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以固定步幅滑动该窗口，遍历图像的每个区域，对窗内的各个小图不断输入模型进行预测；</a:t>
            </a:r>
          </a:p>
          <a:p>
            <a:pPr latinLnBrk="1"/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继续选取一个更大的窗口，再次遍历图像的每个区域，对区域内是否有车进行预测；</a:t>
            </a:r>
          </a:p>
          <a:p>
            <a:pPr latinLnBrk="1"/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遍历整个图像，可以保证在每个位置都能检测到是否有车。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将有车的框及其分值统计出来。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缺点：</a:t>
            </a:r>
            <a:r>
              <a:rPr lang="zh-CN" altLang="en-US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卷积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计算量巨大。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可以用卷积来实现这种滑窗的计算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66401-1C71-4F7B-B19A-46F97DFAC5A5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2314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全连接层转化为卷积层实现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66401-1C71-4F7B-B19A-46F97DFAC5A5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428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我们以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为大小的步幅滑动窗口，分别与卷积核进行卷积运算，最后得到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幅大小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的特征图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其实可以合在一起做卷积运算，消除单独计算中的重复计算步骤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从而大大减少计算量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66401-1C71-4F7B-B19A-46F97DFAC5A5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08595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依据上面的方法，我们将整张图片输入到训练好的卷积神经网络中。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无需再利用滑动窗口分割图片，只需一次前向传播，我们就可以同时得到所有图片子集的预测值。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利用卷积的方式实现滑动窗口算法的方法，提高了整体的计算效率。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在滑动窗口算法中，我们取的一些离散的图片子集的位置，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在这种情况下，有可能我们没有得到一个能够完美匹配汽车位置的窗口，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也有可能真实汽车的边界框为一个长方形。所以我们需要寻找更加精确的边界框。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66401-1C71-4F7B-B19A-46F97DFAC5A5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2799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但还有一个问题，这样可能会出现一个对象有多个目标框的情况，需要进行排除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66401-1C71-4F7B-B19A-46F97DFAC5A5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2880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对于理想的边界框和目标探测算法预测得到的边界框，交并比函数计算两个边界框交集和并集之比。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得到的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IoU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值越大越好。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66401-1C71-4F7B-B19A-46F97DFAC5A5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653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先去除概率得分低的框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选取概率最大的边界框，对所有其他与该边界框具有高交并比或高重叠的边界框进行抑制；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逐一审视剩下的边界框，寻找最高的值边界框，重复上面的步骤。</a:t>
            </a:r>
          </a:p>
          <a:p>
            <a:pPr latinLnBrk="1"/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非最大值抑制，也就是说抑制那些不是最大值，却比较接近最大值的边界框。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66401-1C71-4F7B-B19A-46F97DFAC5A5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61147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非最大值抑制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66401-1C71-4F7B-B19A-46F97DFAC5A5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5614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在机器视觉早期，有一个主要任务是边缘检测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66401-1C71-4F7B-B19A-46F97DFAC5A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3881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 box 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可以同时检测出多个对象。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实现方法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: (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训练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)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不使用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 box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：训练图片中的每个对象，根据对象的中点，分配到对应的格子中。输出大小（例如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</a:p>
          <a:p>
            <a:pPr latinLnBrk="1"/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 box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：训练图片的每个对象，根据对象的中点，分配到对应的格子中，同时还分配到一个和对象形状的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IoU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最高的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 box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66401-1C71-4F7B-B19A-46F97DFAC5A5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5219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假设使用了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 box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，那么对于每一个网格，我们都会得到预测输出的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boxes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，其中一个比较高； 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抛弃概率值低的预测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boxes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 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对每个对象（如行人、汽车、摩托车）分别使用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算法得到最终的预测边界框。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66401-1C71-4F7B-B19A-46F97DFAC5A5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1613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R-CNN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：给出候选区域，对每个候选区域进行分类识别，输出对象 标签 和 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，从而在确实存在对象的区域得到更精确的边界框，但速度慢；</a:t>
            </a:r>
          </a:p>
          <a:p>
            <a:pPr latinLnBrk="1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 R-CNN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：给出候选区域，使用滑动窗口的卷积实现去分类所有的候选区域，但得到候选区的聚类步骤仍然非常慢；</a:t>
            </a:r>
          </a:p>
          <a:p>
            <a:pPr latinLnBrk="1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Faster R-CNN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：使用卷积网络给出候选区域。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准确率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R-CNN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会更高，但在速度上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YOLO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优势很大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SSD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：结合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YOLO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进行多尺度的预测，从而可以更好的检测小目标物体。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66401-1C71-4F7B-B19A-46F97DFAC5A5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18121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V3</a:t>
            </a:r>
            <a:r>
              <a:rPr lang="zh-CN" altLang="en-US" dirty="0" smtClean="0"/>
              <a:t>版本的时候，对小物体的检测已经比较准确了。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66401-1C71-4F7B-B19A-46F97DFAC5A5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25330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 smtClean="0"/>
              <a:t>mAP</a:t>
            </a:r>
            <a:r>
              <a:rPr lang="zh-CN" altLang="en-US" dirty="0" smtClean="0"/>
              <a:t>，目标检测中衡量识别精度的指标是</a:t>
            </a:r>
            <a:r>
              <a:rPr lang="en-US" altLang="zh-CN" dirty="0" err="1" smtClean="0"/>
              <a:t>mAP</a:t>
            </a:r>
            <a:r>
              <a:rPr lang="zh-CN" altLang="en-US" dirty="0" smtClean="0"/>
              <a:t>（</a:t>
            </a:r>
            <a:r>
              <a:rPr lang="en-US" altLang="zh-CN" dirty="0" smtClean="0"/>
              <a:t>mean average precision</a:t>
            </a:r>
            <a:r>
              <a:rPr lang="zh-CN" altLang="en-US" dirty="0" smtClean="0"/>
              <a:t>）。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多个类别物体检测中，每一个类别都可以根据</a:t>
            </a:r>
            <a:r>
              <a:rPr lang="en-US" altLang="zh-CN" dirty="0" smtClean="0"/>
              <a:t>recall</a:t>
            </a:r>
            <a:r>
              <a:rPr lang="zh-CN" altLang="en-US" dirty="0" smtClean="0"/>
              <a:t>和</a:t>
            </a:r>
            <a:r>
              <a:rPr lang="en-US" altLang="zh-CN" dirty="0" smtClean="0"/>
              <a:t>precision</a:t>
            </a:r>
            <a:r>
              <a:rPr lang="zh-CN" altLang="en-US" dirty="0" smtClean="0"/>
              <a:t>绘制一条曲线，</a:t>
            </a:r>
            <a:r>
              <a:rPr lang="en-US" altLang="zh-CN" dirty="0" smtClean="0"/>
              <a:t>AP</a:t>
            </a:r>
            <a:r>
              <a:rPr lang="zh-CN" altLang="en-US" dirty="0" smtClean="0"/>
              <a:t>就是该曲线下的面积，</a:t>
            </a:r>
            <a:r>
              <a:rPr lang="en-US" altLang="zh-CN" dirty="0" err="1" smtClean="0"/>
              <a:t>mAP</a:t>
            </a:r>
            <a:r>
              <a:rPr lang="zh-CN" altLang="en-US" dirty="0" smtClean="0"/>
              <a:t>是多个类别</a:t>
            </a:r>
            <a:r>
              <a:rPr lang="en-US" altLang="zh-CN" dirty="0" smtClean="0"/>
              <a:t>AP</a:t>
            </a:r>
            <a:r>
              <a:rPr lang="zh-CN" altLang="en-US" dirty="0" smtClean="0"/>
              <a:t>的平均值。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66401-1C71-4F7B-B19A-46F97DFAC5A5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68615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也可以转化为一个二分类问题， 加入一个</a:t>
            </a:r>
            <a:r>
              <a:rPr lang="en-US" altLang="zh-CN" dirty="0" smtClean="0"/>
              <a:t>logistic</a:t>
            </a:r>
            <a:r>
              <a:rPr lang="zh-CN" altLang="en-US" dirty="0" smtClean="0"/>
              <a:t>回归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66401-1C71-4F7B-B19A-46F97DFAC5A5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6370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66401-1C71-4F7B-B19A-46F97DFAC5A5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8627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代表生成图片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的内容和内容图片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的内容的相似度；</a:t>
            </a:r>
          </a:p>
          <a:p>
            <a:pPr latinLnBrk="1"/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代表生成图片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的内容和风格图片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的内容的相似度；</a:t>
            </a:r>
          </a:p>
          <a:p>
            <a:pPr latinLnBrk="1"/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两个超参数用来表示以上两者之间的权重。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66401-1C71-4F7B-B19A-46F97DFAC5A5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6505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随机初始化生成图片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，如大小为；</a:t>
            </a:r>
          </a:p>
          <a:p>
            <a:pPr latinLnBrk="1"/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使用梯度下降算法最小化上面定义的代价函数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J(G)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66401-1C71-4F7B-B19A-46F97DFAC5A5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56567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注意这并不是一个机器学习训练</a:t>
            </a:r>
            <a:r>
              <a:rPr lang="en-US" altLang="zh-CN" dirty="0" smtClean="0"/>
              <a:t>-</a:t>
            </a:r>
            <a:r>
              <a:rPr lang="zh-CN" altLang="en-US" smtClean="0"/>
              <a:t>预测的过程，而是利用梯度求解图像像素点值，生成最终图片。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66401-1C71-4F7B-B19A-46F97DFAC5A5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23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基本的卷积神经网络是由三部分组成：卷积层，</a:t>
            </a:r>
            <a:r>
              <a:rPr lang="en-US" altLang="zh-CN" dirty="0" smtClean="0"/>
              <a:t>pooling</a:t>
            </a:r>
            <a:r>
              <a:rPr lang="zh-CN" altLang="en-US" dirty="0" smtClean="0"/>
              <a:t>层，全连接层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66401-1C71-4F7B-B19A-46F97DFAC5A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446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卷积层输出的结果通常会经过</a:t>
            </a:r>
            <a:r>
              <a:rPr lang="en-US" altLang="zh-CN" dirty="0" smtClean="0"/>
              <a:t>pooling</a:t>
            </a:r>
            <a:r>
              <a:rPr lang="zh-CN" altLang="en-US" dirty="0" smtClean="0"/>
              <a:t>层处理，</a:t>
            </a:r>
            <a:endParaRPr lang="en-US" altLang="zh-CN" dirty="0" smtClean="0"/>
          </a:p>
          <a:p>
            <a:r>
              <a:rPr lang="en-US" altLang="zh-CN" dirty="0" smtClean="0"/>
              <a:t>Pooling</a:t>
            </a:r>
            <a:r>
              <a:rPr lang="zh-CN" altLang="en-US" dirty="0" smtClean="0"/>
              <a:t>层是没有参数需要学习的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66401-1C71-4F7B-B19A-46F97DFAC5A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8982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这是一个完整的神经网络示例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66401-1C71-4F7B-B19A-46F97DFAC5A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591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 though a pooling layer has no parameters for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backprop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update, you still need to backpropagation the gradient through the pooling layer in order to compute gradients for layers that came before the pooling layer.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第四课第一周编程作业 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Convolution+model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+-+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Step+by+Step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+-+v1.ipynb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66401-1C71-4F7B-B19A-46F97DFAC5A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5245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网络层数深了以后，会有梯度逐渐消失的问题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66401-1C71-4F7B-B19A-46F97DFAC5A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84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Resnet</a:t>
            </a:r>
            <a:r>
              <a:rPr lang="zh-CN" altLang="en-US" dirty="0" smtClean="0"/>
              <a:t>代码演示。 </a:t>
            </a:r>
            <a:endParaRPr lang="en-US" altLang="zh-CN" dirty="0" smtClean="0"/>
          </a:p>
          <a:p>
            <a:r>
              <a:rPr lang="zh-CN" altLang="en-US" dirty="0" smtClean="0"/>
              <a:t>讲到这里大家有什么问题么？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66401-1C71-4F7B-B19A-46F97DFAC5A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108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分类问题：判断图中是否为汽车；</a:t>
            </a:r>
          </a:p>
          <a:p>
            <a:pPr latinLnBrk="1"/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目标定位：判断是否为汽车，并确定具体位置；</a:t>
            </a:r>
          </a:p>
          <a:p>
            <a:pPr latinLnBrk="1"/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目标检测：检测不同物体并定位。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66401-1C71-4F7B-B19A-46F97DFAC5A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3445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14A8B-01F4-4F90-9CB2-B66EE386983B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F70CD-7000-4F8A-A6C9-A76D196325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144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14A8B-01F4-4F90-9CB2-B66EE386983B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F70CD-7000-4F8A-A6C9-A76D196325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456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14A8B-01F4-4F90-9CB2-B66EE386983B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F70CD-7000-4F8A-A6C9-A76D196325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705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14A8B-01F4-4F90-9CB2-B66EE386983B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F70CD-7000-4F8A-A6C9-A76D196325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136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14A8B-01F4-4F90-9CB2-B66EE386983B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F70CD-7000-4F8A-A6C9-A76D196325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718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14A8B-01F4-4F90-9CB2-B66EE386983B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F70CD-7000-4F8A-A6C9-A76D196325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35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14A8B-01F4-4F90-9CB2-B66EE386983B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F70CD-7000-4F8A-A6C9-A76D196325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757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14A8B-01F4-4F90-9CB2-B66EE386983B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F70CD-7000-4F8A-A6C9-A76D196325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863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14A8B-01F4-4F90-9CB2-B66EE386983B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F70CD-7000-4F8A-A6C9-A76D196325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678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14A8B-01F4-4F90-9CB2-B66EE386983B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F70CD-7000-4F8A-A6C9-A76D196325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473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14A8B-01F4-4F90-9CB2-B66EE386983B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F70CD-7000-4F8A-A6C9-A76D196325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447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D14A8B-01F4-4F90-9CB2-B66EE386983B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9F70CD-7000-4F8A-A6C9-A76D196325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667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jreddie.com/darknet/yolo/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96" y="492890"/>
            <a:ext cx="10210800" cy="56959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676222" y="5257800"/>
            <a:ext cx="251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+mj-ea"/>
                <a:ea typeface="+mj-ea"/>
              </a:rPr>
              <a:t>分享人： 王烨</a:t>
            </a:r>
            <a:endParaRPr lang="zh-CN" altLang="en-US" sz="28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7720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</a:t>
            </a:r>
            <a:r>
              <a:rPr lang="zh-CN" altLang="en-US" dirty="0" smtClean="0"/>
              <a:t>的技巧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Padding</a:t>
            </a:r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 smtClean="0"/>
              <a:t>Strided</a:t>
            </a:r>
            <a:r>
              <a:rPr lang="en-US" altLang="zh-CN" dirty="0" smtClean="0"/>
              <a:t> convolution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23739"/>
          <a:stretch/>
        </p:blipFill>
        <p:spPr>
          <a:xfrm>
            <a:off x="5039943" y="316170"/>
            <a:ext cx="5932857" cy="25482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10061"/>
          <a:stretch/>
        </p:blipFill>
        <p:spPr>
          <a:xfrm>
            <a:off x="4804732" y="3128790"/>
            <a:ext cx="6740946" cy="340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2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11" y="395231"/>
            <a:ext cx="1025842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36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卷积核与全连接的对比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局部</a:t>
            </a:r>
            <a:r>
              <a:rPr lang="zh-CN" altLang="en-US" b="1" dirty="0" smtClean="0"/>
              <a:t>感受野</a:t>
            </a:r>
            <a:endParaRPr lang="en-US" altLang="zh-CN" b="1" dirty="0" smtClean="0"/>
          </a:p>
          <a:p>
            <a:endParaRPr lang="en-US" altLang="zh-CN" b="1" dirty="0" smtClean="0"/>
          </a:p>
          <a:p>
            <a:endParaRPr lang="en-US" altLang="zh-CN" b="1" dirty="0"/>
          </a:p>
          <a:p>
            <a:r>
              <a:rPr lang="zh-CN" altLang="en-US" b="1" dirty="0"/>
              <a:t>权值共享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768" y="2428819"/>
            <a:ext cx="8341989" cy="334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3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Max pooling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194" y="256889"/>
            <a:ext cx="5673342" cy="26677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7757" y="3032895"/>
            <a:ext cx="6238875" cy="370433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90670" y="2111990"/>
            <a:ext cx="4166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平移不变</a:t>
            </a:r>
            <a:r>
              <a:rPr lang="zh-CN" altLang="en-US" dirty="0" smtClean="0"/>
              <a:t>性，更能提取出显著的特征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304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示例 </a:t>
            </a:r>
            <a:r>
              <a:rPr lang="en-US" altLang="zh-CN" dirty="0" smtClean="0"/>
              <a:t>LeNet-5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9494"/>
          <a:stretch/>
        </p:blipFill>
        <p:spPr>
          <a:xfrm>
            <a:off x="838200" y="1443210"/>
            <a:ext cx="10229850" cy="497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3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Lenet-5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38200" y="1371200"/>
            <a:ext cx="96498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zh-CN" dirty="0"/>
              <a:t>LeNet5</a:t>
            </a:r>
            <a:r>
              <a:rPr lang="zh-CN" altLang="en-US" dirty="0"/>
              <a:t>诞生于</a:t>
            </a:r>
            <a:r>
              <a:rPr lang="en-US" altLang="zh-CN" dirty="0"/>
              <a:t>1994</a:t>
            </a:r>
            <a:r>
              <a:rPr lang="zh-CN" altLang="en-US" dirty="0"/>
              <a:t>年，由</a:t>
            </a:r>
            <a:r>
              <a:rPr lang="en-US" altLang="zh-CN" dirty="0"/>
              <a:t>Yann </a:t>
            </a:r>
            <a:r>
              <a:rPr lang="en-US" altLang="zh-CN" dirty="0" err="1"/>
              <a:t>LeCun</a:t>
            </a:r>
            <a:r>
              <a:rPr lang="zh-CN" altLang="en-US" dirty="0"/>
              <a:t>提出，充分考虑图像的相关性。当时结构的特点如下：</a:t>
            </a:r>
          </a:p>
          <a:p>
            <a:pPr latinLnBrk="1"/>
            <a:r>
              <a:rPr lang="en-US" altLang="zh-CN" dirty="0"/>
              <a:t>1</a:t>
            </a:r>
            <a:r>
              <a:rPr lang="zh-CN" altLang="en-US" dirty="0"/>
              <a:t>）每个卷积层包含三个部分：卷积（</a:t>
            </a:r>
            <a:r>
              <a:rPr lang="en-US" altLang="zh-CN" dirty="0"/>
              <a:t>Conv</a:t>
            </a:r>
            <a:r>
              <a:rPr lang="zh-CN" altLang="en-US" dirty="0"/>
              <a:t>）、池化（</a:t>
            </a:r>
            <a:r>
              <a:rPr lang="en-US" altLang="zh-CN" dirty="0" err="1"/>
              <a:t>ave</a:t>
            </a:r>
            <a:r>
              <a:rPr lang="en-US" altLang="zh-CN" dirty="0"/>
              <a:t>-pooling</a:t>
            </a:r>
            <a:r>
              <a:rPr lang="zh-CN" altLang="en-US" dirty="0"/>
              <a:t>）、非线性</a:t>
            </a:r>
            <a:r>
              <a:rPr lang="zh-CN" altLang="en-US" dirty="0" smtClean="0"/>
              <a:t>激活函数</a:t>
            </a:r>
            <a:endParaRPr lang="zh-CN" altLang="en-US" dirty="0"/>
          </a:p>
          <a:p>
            <a:pPr latinLnBrk="1"/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MLP</a:t>
            </a:r>
            <a:r>
              <a:rPr lang="zh-CN" altLang="en-US" dirty="0"/>
              <a:t>作为最终的分类器</a:t>
            </a:r>
          </a:p>
          <a:p>
            <a:pPr latinLnBrk="1"/>
            <a:r>
              <a:rPr lang="en-US" altLang="zh-CN" dirty="0"/>
              <a:t>3</a:t>
            </a:r>
            <a:r>
              <a:rPr lang="zh-CN" altLang="en-US" dirty="0"/>
              <a:t>）层与层之间稀疏连接减少计算复杂度</a:t>
            </a:r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983" y="2897601"/>
            <a:ext cx="7340735" cy="224816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79652" y="5321147"/>
            <a:ext cx="63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code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42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经典</a:t>
            </a:r>
            <a:r>
              <a:rPr lang="en-US" altLang="zh-CN" dirty="0" smtClean="0"/>
              <a:t>CNN</a:t>
            </a:r>
            <a:r>
              <a:rPr lang="zh-CN" altLang="en-US" dirty="0" smtClean="0"/>
              <a:t>网络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69645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1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772" y="539941"/>
            <a:ext cx="1030605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8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44" y="547687"/>
            <a:ext cx="1035367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566737"/>
            <a:ext cx="10229850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16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menu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基本的</a:t>
            </a:r>
            <a:r>
              <a:rPr lang="en-US" altLang="zh-CN" dirty="0" smtClean="0"/>
              <a:t>CNN</a:t>
            </a:r>
            <a:r>
              <a:rPr lang="zh-CN" altLang="en-US" dirty="0" smtClean="0"/>
              <a:t>结构</a:t>
            </a:r>
            <a:endParaRPr lang="en-US" altLang="zh-CN" dirty="0" smtClean="0"/>
          </a:p>
          <a:p>
            <a:r>
              <a:rPr lang="zh-CN" altLang="en-US" dirty="0" smtClean="0"/>
              <a:t>经典</a:t>
            </a:r>
            <a:r>
              <a:rPr lang="en-US" altLang="zh-CN" dirty="0" smtClean="0"/>
              <a:t>CNN</a:t>
            </a:r>
            <a:r>
              <a:rPr lang="zh-CN" altLang="en-US" dirty="0" smtClean="0"/>
              <a:t>网络模型</a:t>
            </a:r>
            <a:endParaRPr lang="en-US" altLang="zh-CN" dirty="0" smtClean="0"/>
          </a:p>
          <a:p>
            <a:r>
              <a:rPr lang="zh-CN" altLang="en-US" dirty="0" smtClean="0"/>
              <a:t>目标检测算法</a:t>
            </a:r>
            <a:endParaRPr lang="en-US" altLang="zh-CN" dirty="0" smtClean="0"/>
          </a:p>
          <a:p>
            <a:r>
              <a:rPr lang="zh-CN" altLang="en-US" dirty="0" smtClean="0"/>
              <a:t>（人</a:t>
            </a:r>
            <a:r>
              <a:rPr lang="zh-CN" altLang="en-US" dirty="0"/>
              <a:t>脸</a:t>
            </a:r>
            <a:r>
              <a:rPr lang="zh-CN" altLang="en-US" dirty="0" smtClean="0"/>
              <a:t>识别，风格迁移等）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07322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7" y="538162"/>
            <a:ext cx="10296525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566737"/>
            <a:ext cx="10191750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5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r="2656"/>
          <a:stretch/>
        </p:blipFill>
        <p:spPr>
          <a:xfrm>
            <a:off x="373368" y="427363"/>
            <a:ext cx="10004521" cy="5753100"/>
          </a:xfrm>
          <a:prstGeom prst="rect">
            <a:avLst/>
          </a:prstGeom>
        </p:spPr>
      </p:pic>
      <p:pic>
        <p:nvPicPr>
          <p:cNvPr id="2050" name="Picture 2" descr="https://img-blog.csdn.net/2016022515541470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277" y="58850"/>
            <a:ext cx="1870723" cy="679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95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-128" r="1" b="5977"/>
          <a:stretch/>
        </p:blipFill>
        <p:spPr>
          <a:xfrm>
            <a:off x="958467" y="566737"/>
            <a:ext cx="10261983" cy="538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32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g-blog.csdn.net/20170220205131506?watermark/2/text/aHR0cDovL2Jsb2cuY3Nkbi5uZXQvd3NwYmE=/font/5a6L5L2T/fontsize/400/fill/I0JBQkFCMA==/dissolve/70/gravity/Cen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733" y="361262"/>
            <a:ext cx="2719461" cy="625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858" y="361262"/>
            <a:ext cx="58578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1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362" y="426042"/>
            <a:ext cx="7610475" cy="47720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428250" y="4663315"/>
            <a:ext cx="63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code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80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802" y="681037"/>
            <a:ext cx="1018222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3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412" y="628650"/>
            <a:ext cx="10163175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6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595312"/>
            <a:ext cx="1036320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7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581025"/>
            <a:ext cx="1026795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05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365125"/>
            <a:ext cx="10287000" cy="55911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563518" y="5586968"/>
            <a:ext cx="139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人脸识别？</a:t>
            </a:r>
            <a:endParaRPr lang="en-US" altLang="zh-CN" b="1" dirty="0" smtClean="0"/>
          </a:p>
        </p:txBody>
      </p:sp>
    </p:spTree>
    <p:extLst>
      <p:ext uri="{BB962C8B-B14F-4D97-AF65-F5344CB8AC3E}">
        <p14:creationId xmlns:p14="http://schemas.microsoft.com/office/powerpoint/2010/main" val="197172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613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滑动窗口目标检测</a:t>
            </a:r>
            <a:endParaRPr lang="zh-CN" altLang="en-US" sz="2800" dirty="0"/>
          </a:p>
        </p:txBody>
      </p:sp>
      <p:pic>
        <p:nvPicPr>
          <p:cNvPr id="3074" name="Picture 2" descr="https://img-blog.csdn.net/20171121191619963?watermark/2/text/aHR0cDovL2Jsb2cuY3Nkbi5uZXQvS29hbGFfVHJlZQ==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431" y="984738"/>
            <a:ext cx="9727138" cy="482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94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img-blog.csdn.net/20171121192025535?watermark/2/text/aHR0cDovL2Jsb2cuY3Nkbi5uZXQvS29hbGFfVHJlZQ==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148" y="952793"/>
            <a:ext cx="10265633" cy="399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22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img-blog.csdn.net/20171121193337158?watermark/2/text/aHR0cDovL2Jsb2cuY3Nkbi5uZXQvS29hbGFfVHJlZQ==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262" y="541611"/>
            <a:ext cx="10502879" cy="583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90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552450"/>
            <a:ext cx="102870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4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img-blog.csdn.net/20171121211947473?watermark/2/text/aHR0cDovL2Jsb2cuY3Nkbi5uZXQvS29hbGFfVHJlZQ==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783135" cy="492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1125" y="3648075"/>
            <a:ext cx="319087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1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7410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YOLO</a:t>
            </a:r>
            <a:endParaRPr lang="zh-CN" altLang="en-US" sz="2800" dirty="0"/>
          </a:p>
        </p:txBody>
      </p:sp>
      <p:pic>
        <p:nvPicPr>
          <p:cNvPr id="7170" name="Picture 2" descr="https://img-blog.csdn.net/20171121222231380?watermark/2/text/aHR0cDovL2Jsb2cuY3Nkbi5uZXQvS29hbGFfVHJlZQ==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912" y="365126"/>
            <a:ext cx="7496175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img-blog.csdn.net/2016111618525760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7360"/>
            <a:ext cx="7339819" cy="311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img-blog.csdn.net/20171122104933723?watermark/2/text/aHR0cDovL2Jsb2cuY3Nkbi5uZXQvS29hbGFfVHJlZQ==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261" y="3709186"/>
            <a:ext cx="3033932" cy="299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99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Tricks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08307"/>
            <a:ext cx="1014412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7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158" y="770425"/>
            <a:ext cx="10229850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5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646" y="826917"/>
            <a:ext cx="10048875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49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032" y="673490"/>
            <a:ext cx="989647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86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334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b="1" dirty="0"/>
              <a:t> Edge </a:t>
            </a:r>
            <a:r>
              <a:rPr lang="en-US" altLang="zh-CN" b="1" dirty="0" smtClean="0"/>
              <a:t>detection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4262610" cy="1115879"/>
          </a:xfrm>
        </p:spPr>
        <p:txBody>
          <a:bodyPr>
            <a:normAutofit/>
          </a:bodyPr>
          <a:lstStyle/>
          <a:p>
            <a:r>
              <a:rPr lang="zh-CN" altLang="en-US" sz="2000" dirty="0" smtClean="0"/>
              <a:t>卷积操作最早应用于图像处理的边缘检测任务上，比如</a:t>
            </a:r>
            <a:r>
              <a:rPr lang="en-US" altLang="zh-CN" sz="2000" dirty="0" err="1" smtClean="0"/>
              <a:t>sobel</a:t>
            </a:r>
            <a:r>
              <a:rPr lang="zh-CN" altLang="en-US" sz="2000" dirty="0" smtClean="0"/>
              <a:t>算子、</a:t>
            </a:r>
            <a:r>
              <a:rPr lang="en-US" altLang="zh-CN" sz="2000" dirty="0" smtClean="0"/>
              <a:t>Robert</a:t>
            </a:r>
            <a:r>
              <a:rPr lang="zh-CN" altLang="en-US" sz="2000" dirty="0" smtClean="0"/>
              <a:t>算子等。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676" y="444964"/>
            <a:ext cx="5477068" cy="30635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723" y="2995056"/>
            <a:ext cx="7232487" cy="336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31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52" y="486434"/>
            <a:ext cx="10334625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2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62" y="533400"/>
            <a:ext cx="10353675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4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533400"/>
            <a:ext cx="1030605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0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img-blog.csdn.net/20171122104933723?watermark/2/text/aHR0cDovL2Jsb2cuY3Nkbi5uZXQvS29hbGFfVHJlZQ==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38" y="243316"/>
            <a:ext cx="3512622" cy="347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ttps://img-blog.csdn.net/20171122105045292?watermark/2/text/aHR0cDovL2Jsb2cuY3Nkbi5uZXQvS29hbGFfVHJlZQ==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060" y="876362"/>
            <a:ext cx="3503614" cy="3475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https://img-blog.csdn.net/20171122105102514?watermark/2/text/aHR0cDovL2Jsb2cuY3Nkbi5uZXQvS29hbGFfVHJlZQ==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75" y="1978593"/>
            <a:ext cx="4258089" cy="416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2363372" y="5050302"/>
            <a:ext cx="63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code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83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60" y="469777"/>
            <a:ext cx="10412988" cy="600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68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mg-blog.csdn.net/201604052152590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18" y="337457"/>
            <a:ext cx="6905625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808718" y="2649991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RCNN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算法分为</a:t>
            </a: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4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个步骤 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- 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一张图像生成</a:t>
            </a: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1K~2K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个</a:t>
            </a:r>
            <a:r>
              <a:rPr lang="zh-CN" altLang="en-US" b="1" dirty="0">
                <a:solidFill>
                  <a:srgbClr val="4F4F4F"/>
                </a:solidFill>
                <a:latin typeface="-apple-system"/>
              </a:rPr>
              <a:t>候选区域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 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- 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对每个候选区域，使用深度网络</a:t>
            </a:r>
            <a:r>
              <a:rPr lang="zh-CN" altLang="en-US" b="1" dirty="0">
                <a:solidFill>
                  <a:srgbClr val="4F4F4F"/>
                </a:solidFill>
                <a:latin typeface="-apple-system"/>
              </a:rPr>
              <a:t>提取特征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 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- 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特征送入每一类的</a:t>
            </a: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SVM </a:t>
            </a:r>
            <a:r>
              <a:rPr lang="zh-CN" altLang="en-US" b="1" dirty="0">
                <a:solidFill>
                  <a:srgbClr val="4F4F4F"/>
                </a:solidFill>
                <a:latin typeface="-apple-system"/>
              </a:rPr>
              <a:t>分类器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，判别是否属于该类 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>
                <a:solidFill>
                  <a:srgbClr val="4F4F4F"/>
                </a:solidFill>
                <a:latin typeface="-apple-system"/>
              </a:rPr>
              <a:t>- 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使用回归器</a:t>
            </a:r>
            <a:r>
              <a:rPr lang="zh-CN" altLang="en-US" b="1" dirty="0">
                <a:solidFill>
                  <a:srgbClr val="4F4F4F"/>
                </a:solidFill>
                <a:latin typeface="-apple-system"/>
              </a:rPr>
              <a:t>精细修正</a:t>
            </a:r>
            <a:r>
              <a:rPr lang="zh-CN" altLang="en-US" dirty="0">
                <a:solidFill>
                  <a:srgbClr val="4F4F4F"/>
                </a:solidFill>
                <a:latin typeface="-apple-system"/>
              </a:rPr>
              <a:t>候选框位置 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18" y="4449128"/>
            <a:ext cx="806767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5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5884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+mj-ea"/>
              </a:rPr>
              <a:t>从</a:t>
            </a:r>
            <a:r>
              <a:rPr lang="en-US" altLang="zh-CN" sz="3200" dirty="0">
                <a:latin typeface="+mj-ea"/>
              </a:rPr>
              <a:t>YOLO</a:t>
            </a:r>
            <a:r>
              <a:rPr lang="zh-CN" altLang="en-US" sz="3200" dirty="0">
                <a:latin typeface="+mj-ea"/>
              </a:rPr>
              <a:t>到</a:t>
            </a:r>
            <a:r>
              <a:rPr lang="en-US" altLang="zh-CN" sz="3200" dirty="0">
                <a:latin typeface="+mj-ea"/>
              </a:rPr>
              <a:t>YOLO v2</a:t>
            </a:r>
            <a:r>
              <a:rPr lang="zh-CN" altLang="en-US" sz="3200" dirty="0">
                <a:latin typeface="+mj-ea"/>
              </a:rPr>
              <a:t>再到</a:t>
            </a:r>
            <a:r>
              <a:rPr lang="en-US" altLang="zh-CN" sz="3200" dirty="0">
                <a:latin typeface="+mj-ea"/>
              </a:rPr>
              <a:t>YOLO v3</a:t>
            </a:r>
            <a:endParaRPr lang="zh-CN" altLang="en-US" sz="3200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81686"/>
            <a:ext cx="10515600" cy="4995277"/>
          </a:xfrm>
        </p:spPr>
        <p:txBody>
          <a:bodyPr>
            <a:normAutofit/>
          </a:bodyPr>
          <a:lstStyle/>
          <a:p>
            <a:endParaRPr lang="en-US" altLang="zh-CN" sz="2400" dirty="0" smtClean="0">
              <a:latin typeface="+mn-ea"/>
            </a:endParaRPr>
          </a:p>
          <a:p>
            <a:r>
              <a:rPr lang="en-US" altLang="zh-CN" sz="2400" dirty="0" smtClean="0">
                <a:latin typeface="+mn-ea"/>
              </a:rPr>
              <a:t>Yolo</a:t>
            </a:r>
            <a:r>
              <a:rPr lang="zh-CN" altLang="en-US" sz="2400" dirty="0" smtClean="0">
                <a:latin typeface="+mn-ea"/>
              </a:rPr>
              <a:t>：只包含</a:t>
            </a:r>
            <a:r>
              <a:rPr lang="en-US" altLang="zh-CN" sz="2400" dirty="0" smtClean="0">
                <a:latin typeface="+mn-ea"/>
              </a:rPr>
              <a:t>conv</a:t>
            </a:r>
            <a:r>
              <a:rPr lang="zh-CN" altLang="en-US" sz="2400" dirty="0" smtClean="0">
                <a:latin typeface="+mn-ea"/>
              </a:rPr>
              <a:t>和</a:t>
            </a:r>
            <a:r>
              <a:rPr lang="en-US" altLang="zh-CN" sz="2400" dirty="0" err="1" smtClean="0">
                <a:latin typeface="+mn-ea"/>
              </a:rPr>
              <a:t>maxpooling</a:t>
            </a:r>
            <a:r>
              <a:rPr lang="zh-CN" altLang="en-US" sz="2400" dirty="0" smtClean="0">
                <a:latin typeface="+mn-ea"/>
              </a:rPr>
              <a:t>层</a:t>
            </a:r>
            <a:endParaRPr lang="en-US" altLang="zh-CN" sz="2400" dirty="0">
              <a:latin typeface="+mn-ea"/>
            </a:endParaRPr>
          </a:p>
          <a:p>
            <a:r>
              <a:rPr lang="en-US" altLang="zh-CN" sz="2400" dirty="0" smtClean="0">
                <a:latin typeface="+mn-ea"/>
              </a:rPr>
              <a:t>Yolo v2</a:t>
            </a:r>
            <a:r>
              <a:rPr lang="zh-CN" altLang="en-US" sz="2400" dirty="0" smtClean="0">
                <a:latin typeface="+mn-ea"/>
              </a:rPr>
              <a:t>：加入</a:t>
            </a:r>
            <a:r>
              <a:rPr lang="en-US" altLang="zh-CN" sz="2400" dirty="0" smtClean="0">
                <a:latin typeface="+mn-ea"/>
              </a:rPr>
              <a:t>archer</a:t>
            </a:r>
            <a:r>
              <a:rPr lang="zh-CN" altLang="en-US" sz="2400" dirty="0" smtClean="0">
                <a:latin typeface="+mn-ea"/>
              </a:rPr>
              <a:t>，层数更深</a:t>
            </a:r>
            <a:endParaRPr lang="en-US" altLang="zh-CN" sz="2400" dirty="0">
              <a:latin typeface="+mn-ea"/>
            </a:endParaRPr>
          </a:p>
          <a:p>
            <a:r>
              <a:rPr lang="en-US" altLang="zh-CN" sz="2400" dirty="0" smtClean="0">
                <a:latin typeface="+mn-ea"/>
              </a:rPr>
              <a:t>Yolo v3</a:t>
            </a:r>
            <a:r>
              <a:rPr lang="zh-CN" altLang="en-US" sz="2400" dirty="0" smtClean="0">
                <a:latin typeface="+mn-ea"/>
              </a:rPr>
              <a:t>：加入</a:t>
            </a:r>
            <a:r>
              <a:rPr lang="en-US" altLang="zh-CN" sz="2400" dirty="0" err="1" smtClean="0">
                <a:latin typeface="+mn-ea"/>
              </a:rPr>
              <a:t>resnet</a:t>
            </a:r>
            <a:r>
              <a:rPr lang="zh-CN" altLang="en-US" sz="2400" dirty="0" smtClean="0">
                <a:latin typeface="+mn-ea"/>
              </a:rPr>
              <a:t>结构，使用上采样和下采样构造不同尺度的</a:t>
            </a:r>
            <a:r>
              <a:rPr lang="en-US" altLang="zh-CN" sz="2400" dirty="0" smtClean="0">
                <a:latin typeface="+mn-ea"/>
              </a:rPr>
              <a:t>yolo</a:t>
            </a:r>
            <a:r>
              <a:rPr lang="zh-CN" altLang="en-US" sz="2400" dirty="0" smtClean="0">
                <a:latin typeface="+mn-ea"/>
              </a:rPr>
              <a:t>检测层，更多</a:t>
            </a:r>
            <a:r>
              <a:rPr lang="en-US" altLang="zh-CN" sz="2400" dirty="0" smtClean="0">
                <a:latin typeface="+mn-ea"/>
              </a:rPr>
              <a:t>archer</a:t>
            </a:r>
            <a:r>
              <a:rPr lang="zh-CN" altLang="en-US" sz="2400" dirty="0" smtClean="0">
                <a:latin typeface="+mn-ea"/>
              </a:rPr>
              <a:t>，层数更深</a:t>
            </a:r>
            <a:endParaRPr lang="en-US" altLang="zh-CN" sz="2400" dirty="0" smtClean="0">
              <a:latin typeface="+mn-ea"/>
            </a:endParaRPr>
          </a:p>
          <a:p>
            <a:pPr marL="0" indent="0">
              <a:buNone/>
            </a:pPr>
            <a:endParaRPr lang="en-US" altLang="zh-CN" sz="2400" dirty="0"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261" y="3245167"/>
            <a:ext cx="7847186" cy="293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52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404" y="1936358"/>
            <a:ext cx="6254116" cy="443625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59988" y="647114"/>
            <a:ext cx="8215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YOLO v3:  (</a:t>
            </a:r>
            <a:r>
              <a:rPr lang="en-US" altLang="zh-CN" sz="3200" dirty="0" err="1" smtClean="0"/>
              <a:t>darknet</a:t>
            </a:r>
            <a:r>
              <a:rPr lang="en-US" altLang="zh-CN" sz="3200" dirty="0" smtClean="0"/>
              <a:t>) </a:t>
            </a:r>
            <a:endParaRPr lang="zh-CN" altLang="en-US" sz="3200" dirty="0"/>
          </a:p>
        </p:txBody>
      </p:sp>
      <p:sp>
        <p:nvSpPr>
          <p:cNvPr id="6" name="矩形 5"/>
          <p:cNvSpPr/>
          <p:nvPr/>
        </p:nvSpPr>
        <p:spPr>
          <a:xfrm>
            <a:off x="1659988" y="1399457"/>
            <a:ext cx="3545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4"/>
              </a:rPr>
              <a:t>https://pjreddie.com/darknet/yolo/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659988" y="6003279"/>
            <a:ext cx="63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code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66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714375"/>
            <a:ext cx="1007745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6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657225"/>
            <a:ext cx="1002030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8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334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b="1" dirty="0"/>
              <a:t> Edge </a:t>
            </a:r>
            <a:r>
              <a:rPr lang="en-US" altLang="zh-CN" b="1" dirty="0" smtClean="0"/>
              <a:t>detection</a:t>
            </a:r>
            <a:endParaRPr lang="zh-CN" altLang="en-US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57" y="1307162"/>
            <a:ext cx="1010602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1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99" y="566737"/>
            <a:ext cx="10296525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7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581025"/>
            <a:ext cx="10106025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4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7" y="571500"/>
            <a:ext cx="1029652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3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5" y="700087"/>
            <a:ext cx="10229850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1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21" y="182879"/>
            <a:ext cx="11413312" cy="642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64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93" y="448700"/>
            <a:ext cx="10143813" cy="576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557" y="312786"/>
            <a:ext cx="9844553" cy="570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82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7" y="638175"/>
            <a:ext cx="10144125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3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590550"/>
            <a:ext cx="102870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78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" y="557212"/>
            <a:ext cx="1030605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8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334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b="1" dirty="0"/>
              <a:t> Edge </a:t>
            </a:r>
            <a:r>
              <a:rPr lang="en-US" altLang="zh-CN" b="1" dirty="0" smtClean="0"/>
              <a:t>detection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607545" cy="498935"/>
          </a:xfrm>
        </p:spPr>
        <p:txBody>
          <a:bodyPr>
            <a:normAutofit/>
          </a:bodyPr>
          <a:lstStyle/>
          <a:p>
            <a:r>
              <a:rPr lang="en-US" altLang="zh-CN" sz="2000" dirty="0" err="1" smtClean="0"/>
              <a:t>sobel</a:t>
            </a:r>
            <a:r>
              <a:rPr lang="zh-CN" altLang="en-US" sz="2000" dirty="0" smtClean="0"/>
              <a:t>算子</a:t>
            </a:r>
            <a:endParaRPr lang="zh-CN" altLang="en-US" sz="2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t="1489" b="-1"/>
          <a:stretch/>
        </p:blipFill>
        <p:spPr>
          <a:xfrm>
            <a:off x="3101480" y="1344058"/>
            <a:ext cx="4604202" cy="97791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t="3557"/>
          <a:stretch/>
        </p:blipFill>
        <p:spPr>
          <a:xfrm>
            <a:off x="4302318" y="2537621"/>
            <a:ext cx="1485900" cy="3398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109" y="3189132"/>
            <a:ext cx="3667814" cy="321213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8218" y="3185617"/>
            <a:ext cx="3647385" cy="321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1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542925"/>
            <a:ext cx="10248900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9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552450"/>
            <a:ext cx="1034415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4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509587"/>
            <a:ext cx="10287000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26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547687"/>
            <a:ext cx="10267950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5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547687"/>
            <a:ext cx="10306050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4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676275"/>
            <a:ext cx="1019175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" y="557212"/>
            <a:ext cx="10306050" cy="57435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580099" y="5472332"/>
            <a:ext cx="78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en-US" altLang="zh-CN" dirty="0" smtClean="0">
                <a:solidFill>
                  <a:srgbClr val="FF0000"/>
                </a:solidFill>
              </a:rPr>
              <a:t>code)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32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500469" y="2940147"/>
            <a:ext cx="11112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i="1" dirty="0" smtClean="0"/>
              <a:t>Fin</a:t>
            </a:r>
            <a:endParaRPr lang="zh-CN" altLang="en-US" sz="6000" i="1" dirty="0"/>
          </a:p>
        </p:txBody>
      </p:sp>
    </p:spTree>
    <p:extLst>
      <p:ext uri="{BB962C8B-B14F-4D97-AF65-F5344CB8AC3E}">
        <p14:creationId xmlns:p14="http://schemas.microsoft.com/office/powerpoint/2010/main" val="379904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卷积在深度学习中应用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18" y="1316114"/>
            <a:ext cx="7231885" cy="296843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55533" y="4414035"/>
            <a:ext cx="595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在卷积神经网络中，卷积核内的参数是通过学习得到的。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533" y="4912851"/>
            <a:ext cx="824865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2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卷积在深度学习中应用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202" y="1580519"/>
            <a:ext cx="83153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7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卷积在深度学习中应用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638" t="230" r="-638" b="12307"/>
          <a:stretch/>
        </p:blipFill>
        <p:spPr>
          <a:xfrm>
            <a:off x="1543280" y="1336427"/>
            <a:ext cx="8636306" cy="420505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43280" y="5673687"/>
            <a:ext cx="8195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</a:t>
            </a:r>
            <a:r>
              <a:rPr lang="zh-CN" altLang="en-US" dirty="0" smtClean="0"/>
              <a:t>个卷积核通常只能检测出一种特征，所以使用多个卷积核对图像进行处理，获取不同方面的特征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414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4032</TotalTime>
  <Words>1244</Words>
  <Application>Microsoft Office PowerPoint</Application>
  <PresentationFormat>宽屏</PresentationFormat>
  <Paragraphs>149</Paragraphs>
  <Slides>67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74" baseType="lpstr">
      <vt:lpstr>-apple-system</vt:lpstr>
      <vt:lpstr>宋体</vt:lpstr>
      <vt:lpstr>Arial</vt:lpstr>
      <vt:lpstr>Calibri</vt:lpstr>
      <vt:lpstr>Calibri Light</vt:lpstr>
      <vt:lpstr>Wingdings</vt:lpstr>
      <vt:lpstr>Office 主题</vt:lpstr>
      <vt:lpstr>PowerPoint 演示文稿</vt:lpstr>
      <vt:lpstr>menu</vt:lpstr>
      <vt:lpstr>PowerPoint 演示文稿</vt:lpstr>
      <vt:lpstr>  Edge detection</vt:lpstr>
      <vt:lpstr>  Edge detection</vt:lpstr>
      <vt:lpstr>  Edge detection</vt:lpstr>
      <vt:lpstr>卷积在深度学习中应用</vt:lpstr>
      <vt:lpstr>卷积在深度学习中应用</vt:lpstr>
      <vt:lpstr>卷积在深度学习中应用</vt:lpstr>
      <vt:lpstr>卷积的技巧</vt:lpstr>
      <vt:lpstr>PowerPoint 演示文稿</vt:lpstr>
      <vt:lpstr>卷积核与全连接的对比</vt:lpstr>
      <vt:lpstr>Max pooling</vt:lpstr>
      <vt:lpstr>示例 LeNet-5</vt:lpstr>
      <vt:lpstr>Lenet-5</vt:lpstr>
      <vt:lpstr>经典CNN网络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滑动窗口目标检测</vt:lpstr>
      <vt:lpstr>PowerPoint 演示文稿</vt:lpstr>
      <vt:lpstr>PowerPoint 演示文稿</vt:lpstr>
      <vt:lpstr>PowerPoint 演示文稿</vt:lpstr>
      <vt:lpstr>PowerPoint 演示文稿</vt:lpstr>
      <vt:lpstr>YOLO</vt:lpstr>
      <vt:lpstr>Tricks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从YOLO到YOLO v2再到YOLO v3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pc</dc:creator>
  <cp:lastModifiedBy>pc</cp:lastModifiedBy>
  <cp:revision>143</cp:revision>
  <dcterms:created xsi:type="dcterms:W3CDTF">2018-05-16T08:22:20Z</dcterms:created>
  <dcterms:modified xsi:type="dcterms:W3CDTF">2018-05-24T09:56:17Z</dcterms:modified>
</cp:coreProperties>
</file>